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53"/>
  </p:normalViewPr>
  <p:slideViewPr>
    <p:cSldViewPr snapToGrid="0">
      <p:cViewPr varScale="1">
        <p:scale>
          <a:sx n="113" d="100"/>
          <a:sy n="113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vb.nl/pupillenvoetbal" TargetMode="Externa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3ACBB5-2F7A-3F41-9CE5-9E9C441C5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0847" y="-267147"/>
            <a:ext cx="8637073" cy="1967360"/>
          </a:xfrm>
        </p:spPr>
        <p:txBody>
          <a:bodyPr/>
          <a:lstStyle/>
          <a:p>
            <a:r>
              <a:rPr lang="nl-NL" dirty="0"/>
              <a:t>Pupillenvoetbal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060CB9-65B1-A077-15DA-7487E92C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4928" y="4976941"/>
            <a:ext cx="8637072" cy="977621"/>
          </a:xfrm>
        </p:spPr>
        <p:txBody>
          <a:bodyPr/>
          <a:lstStyle/>
          <a:p>
            <a:r>
              <a:rPr lang="nl-NL" dirty="0"/>
              <a:t>Nick </a:t>
            </a:r>
            <a:r>
              <a:rPr lang="nl-NL" dirty="0" err="1"/>
              <a:t>Wenneker</a:t>
            </a:r>
            <a:endParaRPr lang="nl-NL" dirty="0"/>
          </a:p>
          <a:p>
            <a:r>
              <a:rPr lang="nl-NL" dirty="0"/>
              <a:t>Scheidsrechtersvereniging Zutphen en Omstreken</a:t>
            </a:r>
          </a:p>
        </p:txBody>
      </p:sp>
      <p:pic>
        <p:nvPicPr>
          <p:cNvPr id="1026" name="Picture 2" descr="Informatie KNVB over het nieuwe seizoen 2022-2023 - FC Weesp">
            <a:extLst>
              <a:ext uri="{FF2B5EF4-FFF2-40B4-BE49-F238E27FC236}">
                <a16:creationId xmlns:a16="http://schemas.microsoft.com/office/drawing/2014/main" id="{8BC01D8A-0354-6856-B9A8-6E0DF8799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82206"/>
            <a:ext cx="2390776" cy="23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ZO Zutphen">
            <a:extLst>
              <a:ext uri="{FF2B5EF4-FFF2-40B4-BE49-F238E27FC236}">
                <a16:creationId xmlns:a16="http://schemas.microsoft.com/office/drawing/2014/main" id="{0CFF95C5-5C29-2211-F7CE-FA50FCC21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4" y="2359181"/>
            <a:ext cx="24955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⚽ Voetbalvereniging Warnsveldse Boys | Clubpagina | KNVB District Oost |  Amateurvoetbal | HollandseVelden.nl">
            <a:extLst>
              <a:ext uri="{FF2B5EF4-FFF2-40B4-BE49-F238E27FC236}">
                <a16:creationId xmlns:a16="http://schemas.microsoft.com/office/drawing/2014/main" id="{E8B8B6E0-274E-D59E-5F2E-545F7B3BE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145" y="2382206"/>
            <a:ext cx="2495551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359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3D04DF-C398-5FE5-8C28-ECD59AE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Verdere informatie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A7F2CE-8089-2C15-9E9A-D14EA6245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 </a:t>
            </a:r>
            <a:r>
              <a:rPr lang="nl-NL" dirty="0">
                <a:hlinkClick r:id="rId2"/>
              </a:rPr>
              <a:t>www.knvb.nl/pupillenvoetbal</a:t>
            </a:r>
            <a:r>
              <a:rPr lang="nl-NL" dirty="0"/>
              <a:t> is meer informatie te vinden.</a:t>
            </a:r>
          </a:p>
          <a:p>
            <a:r>
              <a:rPr lang="nl-NL" dirty="0"/>
              <a:t>De KNVB heeft 2 </a:t>
            </a:r>
            <a:r>
              <a:rPr lang="nl-NL" dirty="0" err="1"/>
              <a:t>infographics</a:t>
            </a:r>
            <a:r>
              <a:rPr lang="nl-NL" dirty="0"/>
              <a:t> gemaakt over 6x6 en 8x8 voetbal. </a:t>
            </a:r>
          </a:p>
          <a:p>
            <a:r>
              <a:rPr lang="nl-NL" dirty="0"/>
              <a:t>Heb er een aantal bij me. Je kunt ze ook online vinden. </a:t>
            </a:r>
          </a:p>
          <a:p>
            <a:endParaRPr lang="nl-NL" dirty="0"/>
          </a:p>
          <a:p>
            <a:r>
              <a:rPr lang="nl-NL" dirty="0"/>
              <a:t>Vragen? </a:t>
            </a:r>
          </a:p>
        </p:txBody>
      </p:sp>
    </p:spTree>
    <p:extLst>
      <p:ext uri="{BB962C8B-B14F-4D97-AF65-F5344CB8AC3E}">
        <p14:creationId xmlns:p14="http://schemas.microsoft.com/office/powerpoint/2010/main" val="99198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EECBF9C-0916-DDCF-7E92-C2627890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nl-NL" dirty="0"/>
              <a:t>Cursussen </a:t>
            </a:r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201F82-884E-D9F2-287A-0F18501D0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nl-NL" dirty="0"/>
              <a:t>Pupillenscheidsrechter en spelbegeleider</a:t>
            </a:r>
          </a:p>
          <a:p>
            <a:r>
              <a:rPr lang="nl-NL" dirty="0"/>
              <a:t>Verenigingsscheidsrechter</a:t>
            </a:r>
          </a:p>
          <a:p>
            <a:r>
              <a:rPr lang="nl-NL" dirty="0"/>
              <a:t>SOIII </a:t>
            </a:r>
          </a:p>
        </p:txBody>
      </p:sp>
      <p:grpSp>
        <p:nvGrpSpPr>
          <p:cNvPr id="8205" name="Group 8204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8206" name="Rectangle 8205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7" name="Rectangle 8206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 descr="Scheidsrechter worden - SAO Apeldoorn">
            <a:extLst>
              <a:ext uri="{FF2B5EF4-FFF2-40B4-BE49-F238E27FC236}">
                <a16:creationId xmlns:a16="http://schemas.microsoft.com/office/drawing/2014/main" id="{2E527300-F4D8-5EBD-8B6E-9DB5B09A9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0" r="15790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8208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211" name="Straight Connector 8210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28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25" name="Picture 9224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227" name="Straight Connector 9226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9" name="Straight Connector 9228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231" name="Rectangle 9230">
            <a:extLst>
              <a:ext uri="{FF2B5EF4-FFF2-40B4-BE49-F238E27FC236}">
                <a16:creationId xmlns:a16="http://schemas.microsoft.com/office/drawing/2014/main" id="{CE2313CB-AD5A-4ABF-8017-2F3888D07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3" name="Rectangle 9232">
            <a:extLst>
              <a:ext uri="{FF2B5EF4-FFF2-40B4-BE49-F238E27FC236}">
                <a16:creationId xmlns:a16="http://schemas.microsoft.com/office/drawing/2014/main" id="{FDE009D9-E9CB-4EBB-A0C6-C345F8495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E06417-920C-6B05-143C-1B91AA8C9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Scheidsrechtersvereniging</a:t>
            </a:r>
          </a:p>
        </p:txBody>
      </p:sp>
      <p:grpSp>
        <p:nvGrpSpPr>
          <p:cNvPr id="9235" name="Group 9234">
            <a:extLst>
              <a:ext uri="{FF2B5EF4-FFF2-40B4-BE49-F238E27FC236}">
                <a16:creationId xmlns:a16="http://schemas.microsoft.com/office/drawing/2014/main" id="{230FFF44-4B6D-47A3-8EF6-EC72DA2A7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2" y="323838"/>
            <a:ext cx="9299965" cy="3652791"/>
            <a:chOff x="1445672" y="323838"/>
            <a:chExt cx="9299965" cy="3652791"/>
          </a:xfrm>
        </p:grpSpPr>
        <p:sp>
          <p:nvSpPr>
            <p:cNvPr id="9236" name="Rectangle 9235">
              <a:extLst>
                <a:ext uri="{FF2B5EF4-FFF2-40B4-BE49-F238E27FC236}">
                  <a16:creationId xmlns:a16="http://schemas.microsoft.com/office/drawing/2014/main" id="{02C9BEEC-0281-408B-840C-9C73B781A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45672" y="323838"/>
              <a:ext cx="9299965" cy="365279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7" name="Rectangle 9236">
              <a:extLst>
                <a:ext uri="{FF2B5EF4-FFF2-40B4-BE49-F238E27FC236}">
                  <a16:creationId xmlns:a16="http://schemas.microsoft.com/office/drawing/2014/main" id="{6A308C4D-7B09-4FA1-B1F7-77E5C3FDF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8238" y="647445"/>
              <a:ext cx="8673013" cy="3002215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39" name="Rectangle 9238">
            <a:extLst>
              <a:ext uri="{FF2B5EF4-FFF2-40B4-BE49-F238E27FC236}">
                <a16:creationId xmlns:a16="http://schemas.microsoft.com/office/drawing/2014/main" id="{EC547D0E-8A87-4725-8224-311D6A772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3410" y="806495"/>
            <a:ext cx="8347608" cy="2678774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Dinsdag 3 mei: lezing aanklager BV bij SZO">
            <a:extLst>
              <a:ext uri="{FF2B5EF4-FFF2-40B4-BE49-F238E27FC236}">
                <a16:creationId xmlns:a16="http://schemas.microsoft.com/office/drawing/2014/main" id="{7AE1FB11-2441-9CE5-C43E-CCC7B6A5F5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9933" y="1266078"/>
            <a:ext cx="8020655" cy="176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41" name="Straight Connector 9240">
            <a:extLst>
              <a:ext uri="{FF2B5EF4-FFF2-40B4-BE49-F238E27FC236}">
                <a16:creationId xmlns:a16="http://schemas.microsoft.com/office/drawing/2014/main" id="{3E5C3848-5A58-4B84-AFBB-E7D9B99EB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243" name="Picture 9242">
            <a:extLst>
              <a:ext uri="{FF2B5EF4-FFF2-40B4-BE49-F238E27FC236}">
                <a16:creationId xmlns:a16="http://schemas.microsoft.com/office/drawing/2014/main" id="{3A580E99-2B1B-4372-A707-20312A940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245" name="Straight Connector 9244">
            <a:extLst>
              <a:ext uri="{FF2B5EF4-FFF2-40B4-BE49-F238E27FC236}">
                <a16:creationId xmlns:a16="http://schemas.microsoft.com/office/drawing/2014/main" id="{63B4A4AA-0179-4AB7-8EED-031600A72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79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7A59C84F-EDB9-729D-AB6A-368C398A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nl-NL" dirty="0"/>
              <a:t>Inhoud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65B41A-8D8E-B6AF-E738-70E281B58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nl-NL" dirty="0"/>
              <a:t>Korte introductie</a:t>
            </a:r>
          </a:p>
          <a:p>
            <a:r>
              <a:rPr lang="nl-NL" dirty="0"/>
              <a:t>6x6 voetbal</a:t>
            </a:r>
          </a:p>
          <a:p>
            <a:r>
              <a:rPr lang="nl-NL" dirty="0"/>
              <a:t>8x8 voetbal</a:t>
            </a:r>
          </a:p>
          <a:p>
            <a:r>
              <a:rPr lang="nl-NL" dirty="0"/>
              <a:t>Gelegenheid om vragen te stellen</a:t>
            </a:r>
          </a:p>
        </p:txBody>
      </p:sp>
      <p:pic>
        <p:nvPicPr>
          <p:cNvPr id="2050" name="Picture 2" descr="wat gaan we doen? - Boomerang Cards">
            <a:extLst>
              <a:ext uri="{FF2B5EF4-FFF2-40B4-BE49-F238E27FC236}">
                <a16:creationId xmlns:a16="http://schemas.microsoft.com/office/drawing/2014/main" id="{FE3C2633-08D5-5CA1-6DDA-AF4AD53A7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1364378"/>
            <a:ext cx="4960442" cy="354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56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03809E-1B0A-324D-FB6B-07B0E9C71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Veldvoetbal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0BD574-D529-CDDB-1F44-CB80A33A4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11x11			O13 en ouder		Heel veld	Scheidsrechter</a:t>
            </a:r>
          </a:p>
          <a:p>
            <a:r>
              <a:rPr lang="nl-NL" dirty="0"/>
              <a:t>8x8			O11 en O12		Half veld		Pupillen SR</a:t>
            </a:r>
          </a:p>
          <a:p>
            <a:r>
              <a:rPr lang="nl-NL" dirty="0"/>
              <a:t>6x6			O8, O9 en O10 		Kwart veld	Spelbegeleider</a:t>
            </a:r>
          </a:p>
        </p:txBody>
      </p:sp>
      <p:pic>
        <p:nvPicPr>
          <p:cNvPr id="3076" name="Picture 4" descr="Onder 11 &amp; Onder 12 - Het nieuwe pupillenvoetbal">
            <a:extLst>
              <a:ext uri="{FF2B5EF4-FFF2-40B4-BE49-F238E27FC236}">
                <a16:creationId xmlns:a16="http://schemas.microsoft.com/office/drawing/2014/main" id="{78E04046-E5D5-AFF1-6E68-BDF3779D6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483755"/>
            <a:ext cx="4619625" cy="337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5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2CB17-A48A-04F2-EC7C-F389DDACD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nl-NL"/>
              <a:t>6x6 voetbal. Onder 8, 9 en 10 </a:t>
            </a:r>
            <a:endParaRPr lang="nl-NL" dirty="0"/>
          </a:p>
        </p:txBody>
      </p:sp>
      <p:pic>
        <p:nvPicPr>
          <p:cNvPr id="4098" name="Picture 2" descr="Informatie over veldindeling en balmaten+ gewicht 2019/2020">
            <a:extLst>
              <a:ext uri="{FF2B5EF4-FFF2-40B4-BE49-F238E27FC236}">
                <a16:creationId xmlns:a16="http://schemas.microsoft.com/office/drawing/2014/main" id="{034F92B8-2CB6-D930-B357-788699C1C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579" y="2345917"/>
            <a:ext cx="4960443" cy="27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6CAD33-179E-A9EE-071D-54DF7E2F1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299" y="2015734"/>
            <a:ext cx="4162555" cy="4037747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Kwart veld </a:t>
            </a:r>
          </a:p>
          <a:p>
            <a:r>
              <a:rPr lang="nl-NL" dirty="0"/>
              <a:t>Pupillendoelen</a:t>
            </a:r>
          </a:p>
          <a:p>
            <a:r>
              <a:rPr lang="nl-NL" dirty="0"/>
              <a:t>Maat 4 bal (290 gram) </a:t>
            </a:r>
          </a:p>
          <a:p>
            <a:r>
              <a:rPr lang="nl-NL" dirty="0"/>
              <a:t>Keeper</a:t>
            </a:r>
          </a:p>
          <a:p>
            <a:r>
              <a:rPr lang="nl-NL" dirty="0"/>
              <a:t>Strafschop: vanaf 7 meter</a:t>
            </a:r>
          </a:p>
          <a:p>
            <a:r>
              <a:rPr lang="nl-NL" dirty="0"/>
              <a:t>Geen ranglijsten (wel DWF)</a:t>
            </a:r>
          </a:p>
          <a:p>
            <a:r>
              <a:rPr lang="nl-NL" dirty="0"/>
              <a:t>Positief coachen</a:t>
            </a:r>
          </a:p>
          <a:p>
            <a:r>
              <a:rPr lang="nl-NL" dirty="0"/>
              <a:t>Rol spelbegeleider: positief coachen langs de zijlijn</a:t>
            </a:r>
          </a:p>
        </p:txBody>
      </p:sp>
    </p:spTree>
    <p:extLst>
      <p:ext uri="{BB962C8B-B14F-4D97-AF65-F5344CB8AC3E}">
        <p14:creationId xmlns:p14="http://schemas.microsoft.com/office/powerpoint/2010/main" val="28952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C4F5A-26C2-6286-CCF2-A6CB94EF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nl-NL" dirty="0"/>
              <a:t>Verdere spelregels: speelduur </a:t>
            </a:r>
          </a:p>
        </p:txBody>
      </p:sp>
      <p:pic>
        <p:nvPicPr>
          <p:cNvPr id="4" name="Picture 2" descr="Informatie over veldindeling en balmaten+ gewicht 2019/2020">
            <a:extLst>
              <a:ext uri="{FF2B5EF4-FFF2-40B4-BE49-F238E27FC236}">
                <a16:creationId xmlns:a16="http://schemas.microsoft.com/office/drawing/2014/main" id="{66A28F86-F668-4733-8FC0-8863DF38F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579" y="2345917"/>
            <a:ext cx="4960443" cy="27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6F042E-9E1C-6009-6154-AE94CC1FB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299" y="2015734"/>
            <a:ext cx="4162555" cy="3450613"/>
          </a:xfrm>
        </p:spPr>
        <p:txBody>
          <a:bodyPr>
            <a:normAutofit/>
          </a:bodyPr>
          <a:lstStyle/>
          <a:p>
            <a:r>
              <a:rPr lang="nl-NL" dirty="0"/>
              <a:t>O8 en O9: 2x 20 minuten </a:t>
            </a:r>
          </a:p>
          <a:p>
            <a:r>
              <a:rPr lang="nl-NL" dirty="0"/>
              <a:t>Time-out halverwege de helft </a:t>
            </a:r>
          </a:p>
          <a:p>
            <a:r>
              <a:rPr lang="nl-NL" dirty="0"/>
              <a:t>Na 20 minuten rust, max 10 min. </a:t>
            </a:r>
          </a:p>
          <a:p>
            <a:r>
              <a:rPr lang="nl-NL" dirty="0"/>
              <a:t>O10: 2x 25 minuten</a:t>
            </a:r>
          </a:p>
          <a:p>
            <a:r>
              <a:rPr lang="nl-NL" dirty="0"/>
              <a:t>Overige regels hetzelfde </a:t>
            </a:r>
          </a:p>
        </p:txBody>
      </p:sp>
    </p:spTree>
    <p:extLst>
      <p:ext uri="{BB962C8B-B14F-4D97-AF65-F5344CB8AC3E}">
        <p14:creationId xmlns:p14="http://schemas.microsoft.com/office/powerpoint/2010/main" val="357879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9F86C-FD4B-3E94-BBA8-2F426A7C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Verdere spelregels. Spelhervattingen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90687D-D242-6CF2-2D66-1D943E8A8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Aftrap: in het midden. Vanuit de aftrap kan niet direct gescoord worden. </a:t>
            </a:r>
          </a:p>
          <a:p>
            <a:r>
              <a:rPr lang="nl-NL" dirty="0"/>
              <a:t>Terugspeelbal: mag niet worden opgepakt. Als spelbegeleider moet je coachen. </a:t>
            </a:r>
          </a:p>
          <a:p>
            <a:r>
              <a:rPr lang="nl-NL" dirty="0">
                <a:solidFill>
                  <a:srgbClr val="FF0000"/>
                </a:solidFill>
              </a:rPr>
              <a:t>Achterbal</a:t>
            </a:r>
            <a:r>
              <a:rPr lang="nl-NL" dirty="0"/>
              <a:t>: innemen vanaf de grond. </a:t>
            </a:r>
            <a:r>
              <a:rPr lang="nl-NL" dirty="0" err="1"/>
              <a:t>Indribbelen</a:t>
            </a:r>
            <a:r>
              <a:rPr lang="nl-NL" dirty="0"/>
              <a:t> mag. Afstand minimaal 5 meter. </a:t>
            </a:r>
          </a:p>
          <a:p>
            <a:r>
              <a:rPr lang="nl-NL" dirty="0">
                <a:solidFill>
                  <a:srgbClr val="FF0000"/>
                </a:solidFill>
              </a:rPr>
              <a:t>Hoekschop</a:t>
            </a:r>
            <a:r>
              <a:rPr lang="nl-NL" dirty="0"/>
              <a:t>: vanaf de hoekpunten. </a:t>
            </a:r>
            <a:r>
              <a:rPr lang="nl-NL" dirty="0" err="1"/>
              <a:t>Indribbelen</a:t>
            </a:r>
            <a:r>
              <a:rPr lang="nl-NL" dirty="0"/>
              <a:t> mag. Afstand minimaal 5 meter.</a:t>
            </a:r>
          </a:p>
          <a:p>
            <a:r>
              <a:rPr lang="nl-NL" dirty="0"/>
              <a:t>Doelpunt: Aftrap vanaf het midden.</a:t>
            </a:r>
          </a:p>
          <a:p>
            <a:r>
              <a:rPr lang="nl-NL" dirty="0">
                <a:solidFill>
                  <a:srgbClr val="FF0000"/>
                </a:solidFill>
              </a:rPr>
              <a:t>Uitbal</a:t>
            </a:r>
            <a:r>
              <a:rPr lang="nl-NL" dirty="0"/>
              <a:t>: </a:t>
            </a:r>
            <a:r>
              <a:rPr lang="nl-NL" dirty="0" err="1"/>
              <a:t>indribbelen</a:t>
            </a:r>
            <a:r>
              <a:rPr lang="nl-NL" dirty="0"/>
              <a:t>. Passen en schieten mag niet. </a:t>
            </a:r>
          </a:p>
          <a:p>
            <a:r>
              <a:rPr lang="nl-NL" dirty="0">
                <a:solidFill>
                  <a:srgbClr val="FF0000"/>
                </a:solidFill>
              </a:rPr>
              <a:t>Vrijebal</a:t>
            </a:r>
            <a:r>
              <a:rPr lang="nl-NL" dirty="0"/>
              <a:t>: altijd direct. Dribbelen, schieten en passen mag. </a:t>
            </a:r>
          </a:p>
          <a:p>
            <a:r>
              <a:rPr lang="nl-NL" dirty="0">
                <a:solidFill>
                  <a:srgbClr val="FF0000"/>
                </a:solidFill>
              </a:rPr>
              <a:t>Scoringskans</a:t>
            </a:r>
            <a:r>
              <a:rPr lang="nl-NL" dirty="0"/>
              <a:t>: binnen het keepersgebied strafschop. </a:t>
            </a:r>
          </a:p>
        </p:txBody>
      </p:sp>
    </p:spTree>
    <p:extLst>
      <p:ext uri="{BB962C8B-B14F-4D97-AF65-F5344CB8AC3E}">
        <p14:creationId xmlns:p14="http://schemas.microsoft.com/office/powerpoint/2010/main" val="338735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53BD5-4CE1-9665-CF0A-DF7F9E3C0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nl-NL" dirty="0"/>
              <a:t>8x8 voetbal. O11 en O12</a:t>
            </a:r>
          </a:p>
        </p:txBody>
      </p:sp>
      <p:pic>
        <p:nvPicPr>
          <p:cNvPr id="6146" name="Picture 2" descr="Onder 11 &amp; Onder 12 - Het nieuwe pupillenvoetbal">
            <a:extLst>
              <a:ext uri="{FF2B5EF4-FFF2-40B4-BE49-F238E27FC236}">
                <a16:creationId xmlns:a16="http://schemas.microsoft.com/office/drawing/2014/main" id="{3F667EF8-A5FD-5D51-750A-ED83D74F2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8366" y="2015734"/>
            <a:ext cx="4726868" cy="34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078FB7-F59E-6BC5-81B1-F3F240FCE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299" y="2015734"/>
            <a:ext cx="4162555" cy="3450613"/>
          </a:xfrm>
        </p:spPr>
        <p:txBody>
          <a:bodyPr>
            <a:normAutofit/>
          </a:bodyPr>
          <a:lstStyle/>
          <a:p>
            <a:r>
              <a:rPr lang="nl-NL" dirty="0"/>
              <a:t>Half veld</a:t>
            </a:r>
          </a:p>
          <a:p>
            <a:r>
              <a:rPr lang="nl-NL" dirty="0"/>
              <a:t>Pupillendoelen</a:t>
            </a:r>
          </a:p>
          <a:p>
            <a:r>
              <a:rPr lang="nl-NL" dirty="0"/>
              <a:t>Maat 5 bal, 320 gram</a:t>
            </a:r>
          </a:p>
          <a:p>
            <a:r>
              <a:rPr lang="nl-NL" dirty="0"/>
              <a:t>Keeper</a:t>
            </a:r>
          </a:p>
          <a:p>
            <a:r>
              <a:rPr lang="nl-NL" dirty="0"/>
              <a:t>Competitie en ranglijsten</a:t>
            </a:r>
          </a:p>
          <a:p>
            <a:r>
              <a:rPr lang="nl-NL" dirty="0"/>
              <a:t>Stimulerend coachen</a:t>
            </a:r>
          </a:p>
          <a:p>
            <a:r>
              <a:rPr lang="nl-NL" dirty="0"/>
              <a:t>Pupillenscheidsrechter in het veld </a:t>
            </a:r>
          </a:p>
        </p:txBody>
      </p:sp>
    </p:spTree>
    <p:extLst>
      <p:ext uri="{BB962C8B-B14F-4D97-AF65-F5344CB8AC3E}">
        <p14:creationId xmlns:p14="http://schemas.microsoft.com/office/powerpoint/2010/main" val="128525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48272-7EA7-C387-7F20-9792D6CEC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nl-NL" dirty="0"/>
              <a:t>Verdere spelregels: speelduur</a:t>
            </a:r>
          </a:p>
        </p:txBody>
      </p:sp>
      <p:pic>
        <p:nvPicPr>
          <p:cNvPr id="7170" name="Picture 2" descr="Onder 11 &amp; Onder 12 - Het nieuwe pupillenvoetbal">
            <a:extLst>
              <a:ext uri="{FF2B5EF4-FFF2-40B4-BE49-F238E27FC236}">
                <a16:creationId xmlns:a16="http://schemas.microsoft.com/office/drawing/2014/main" id="{7956288B-7825-B131-F679-E581590FA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8366" y="2015734"/>
            <a:ext cx="4726868" cy="34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EAD0BC-56AA-8439-CF46-3A5B0DEAB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299" y="2015734"/>
            <a:ext cx="4162555" cy="3450613"/>
          </a:xfrm>
        </p:spPr>
        <p:txBody>
          <a:bodyPr>
            <a:normAutofit/>
          </a:bodyPr>
          <a:lstStyle/>
          <a:p>
            <a:r>
              <a:rPr lang="nl-NL" dirty="0"/>
              <a:t>2x 30 minuten</a:t>
            </a:r>
          </a:p>
          <a:p>
            <a:r>
              <a:rPr lang="nl-NL" dirty="0"/>
              <a:t>Rust na 30 minuten</a:t>
            </a:r>
          </a:p>
          <a:p>
            <a:r>
              <a:rPr lang="nl-NL" dirty="0"/>
              <a:t>Time-out op 15 en 45 minuten</a:t>
            </a:r>
          </a:p>
          <a:p>
            <a:r>
              <a:rPr lang="nl-NL" dirty="0"/>
              <a:t>Time-out bij neutrale spelsituatie. </a:t>
            </a:r>
          </a:p>
          <a:p>
            <a:r>
              <a:rPr lang="nl-NL" dirty="0"/>
              <a:t>Hervatten met aftrap vanaf het midden door team dat balbezit had. </a:t>
            </a:r>
          </a:p>
        </p:txBody>
      </p:sp>
    </p:spTree>
    <p:extLst>
      <p:ext uri="{BB962C8B-B14F-4D97-AF65-F5344CB8AC3E}">
        <p14:creationId xmlns:p14="http://schemas.microsoft.com/office/powerpoint/2010/main" val="218349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57817C-3414-BFD8-2A1A-23BBFC42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Verdere spelregels: spelhervattingen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231B45-5D42-5BED-11D1-385D20459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Aftrap: in het midden. Je mag direct scoren. </a:t>
            </a:r>
          </a:p>
          <a:p>
            <a:r>
              <a:rPr lang="nl-NL" dirty="0">
                <a:solidFill>
                  <a:srgbClr val="FF0000"/>
                </a:solidFill>
              </a:rPr>
              <a:t>Terugspeelbal</a:t>
            </a:r>
            <a:r>
              <a:rPr lang="nl-NL" dirty="0"/>
              <a:t>: niet in de handen. Waarschuwing. Bij herhaling optreden. </a:t>
            </a:r>
          </a:p>
          <a:p>
            <a:r>
              <a:rPr lang="nl-NL" dirty="0"/>
              <a:t>Achterbal: vanaf de grond passen of schieten. </a:t>
            </a:r>
          </a:p>
          <a:p>
            <a:r>
              <a:rPr lang="nl-NL" dirty="0">
                <a:solidFill>
                  <a:srgbClr val="FF0000"/>
                </a:solidFill>
              </a:rPr>
              <a:t>Hoekschop</a:t>
            </a:r>
            <a:r>
              <a:rPr lang="nl-NL" dirty="0"/>
              <a:t>: hoekpunten. </a:t>
            </a:r>
            <a:r>
              <a:rPr lang="nl-NL" dirty="0" err="1"/>
              <a:t>Indribbelen</a:t>
            </a:r>
            <a:r>
              <a:rPr lang="nl-NL" dirty="0"/>
              <a:t> of passen</a:t>
            </a:r>
          </a:p>
          <a:p>
            <a:r>
              <a:rPr lang="nl-NL" dirty="0">
                <a:solidFill>
                  <a:srgbClr val="FF0000"/>
                </a:solidFill>
              </a:rPr>
              <a:t>Uitbal</a:t>
            </a:r>
            <a:r>
              <a:rPr lang="nl-NL" dirty="0"/>
              <a:t>: </a:t>
            </a:r>
            <a:r>
              <a:rPr lang="nl-NL" dirty="0" err="1"/>
              <a:t>indribbelen</a:t>
            </a:r>
            <a:r>
              <a:rPr lang="nl-NL" dirty="0"/>
              <a:t> </a:t>
            </a:r>
          </a:p>
          <a:p>
            <a:r>
              <a:rPr lang="nl-NL" dirty="0">
                <a:solidFill>
                  <a:srgbClr val="FF0000"/>
                </a:solidFill>
              </a:rPr>
              <a:t>Vrijebal</a:t>
            </a:r>
            <a:r>
              <a:rPr lang="nl-NL" dirty="0"/>
              <a:t>: alle opties mogelijk</a:t>
            </a:r>
          </a:p>
          <a:p>
            <a:r>
              <a:rPr lang="nl-NL" dirty="0"/>
              <a:t>Doelpunt: aftrap in het midden</a:t>
            </a:r>
          </a:p>
          <a:p>
            <a:r>
              <a:rPr lang="nl-NL" dirty="0">
                <a:solidFill>
                  <a:srgbClr val="FF0000"/>
                </a:solidFill>
              </a:rPr>
              <a:t>Afstand</a:t>
            </a:r>
            <a:r>
              <a:rPr lang="nl-NL" dirty="0"/>
              <a:t> houden: 5 meter</a:t>
            </a:r>
          </a:p>
          <a:p>
            <a:r>
              <a:rPr lang="nl-NL" dirty="0">
                <a:solidFill>
                  <a:srgbClr val="FF0000"/>
                </a:solidFill>
              </a:rPr>
              <a:t>Scoringskans</a:t>
            </a:r>
            <a:r>
              <a:rPr lang="nl-NL" dirty="0"/>
              <a:t>: strafschop, ook al is dit niet in het keepersgebied. (Denk wel goed na) </a:t>
            </a:r>
          </a:p>
        </p:txBody>
      </p:sp>
    </p:spTree>
    <p:extLst>
      <p:ext uri="{BB962C8B-B14F-4D97-AF65-F5344CB8AC3E}">
        <p14:creationId xmlns:p14="http://schemas.microsoft.com/office/powerpoint/2010/main" val="356603505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Galerie</Template>
  <TotalTime>90</TotalTime>
  <Words>425</Words>
  <Application>Microsoft Office PowerPoint</Application>
  <PresentationFormat>Breedbeeld</PresentationFormat>
  <Paragraphs>71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Galerie</vt:lpstr>
      <vt:lpstr>Pupillenvoetbal</vt:lpstr>
      <vt:lpstr>Inhoud</vt:lpstr>
      <vt:lpstr>Veldvoetbal</vt:lpstr>
      <vt:lpstr>6x6 voetbal. Onder 8, 9 en 10 </vt:lpstr>
      <vt:lpstr>Verdere spelregels: speelduur </vt:lpstr>
      <vt:lpstr>Verdere spelregels. Spelhervattingen</vt:lpstr>
      <vt:lpstr>8x8 voetbal. O11 en O12</vt:lpstr>
      <vt:lpstr>Verdere spelregels: speelduur</vt:lpstr>
      <vt:lpstr>Verdere spelregels: spelhervattingen</vt:lpstr>
      <vt:lpstr>Verdere informatie</vt:lpstr>
      <vt:lpstr>Cursussen </vt:lpstr>
      <vt:lpstr>Scheidsrechtersvereniging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Pupillenvoetbal</dc:title>
  <dc:creator>Nick Wenneker</dc:creator>
  <cp:lastModifiedBy>31643564850</cp:lastModifiedBy>
  <cp:revision>3</cp:revision>
  <dcterms:created xsi:type="dcterms:W3CDTF">2023-01-23T13:47:56Z</dcterms:created>
  <dcterms:modified xsi:type="dcterms:W3CDTF">2023-01-25T20:19:23Z</dcterms:modified>
</cp:coreProperties>
</file>